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Robo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Roboto-bold.fntdata"/><Relationship Id="rId23" Type="http://schemas.openxmlformats.org/officeDocument/2006/relationships/font" Target="fonts/Robo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Italic.fntdata"/><Relationship Id="rId25"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arch.proquest.com.esearch.ut.edu/trade-journals/climbing-up-leaderboar"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c6f9e470d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c6f9e470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232482b35c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232482b35c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https://www.degruyter.com/document/doi/10.1515/icom-2021-0025/html?lang=de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1232482b35c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1232482b35c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1232482b35c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1232482b35c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232482b35c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232482b35c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232482b35c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232482b35c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232482b35c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232482b35c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ww.mindspace.net/gamification?utm_term=gamification&amp;utm_campaign=Gamification&amp;utm_source=adwords&amp;utm_medium=ppc&amp;hsa_acc=2915573878&amp;hsa_cam=98911272&amp;hsa_grp=65351715525&amp;hsa_ad=333234183827&amp;hsa_src=g&amp;hsa_tgt=kwd-21445406077&amp;hsa_kw=gamification&amp;hsa_mt=p&amp;hsa_net=adwords&amp;hsa_ver=3&amp;gclid=Cj0KCQjwl7qSBhD-ARIsACvV1X0FdCK00To8jp4FmoBE-cGmSOWEmrOnz0GVLWe9UenYyKbaHid8ItcaApuJEALw_wcB</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1218a3ff79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1218a3ff79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1218a3ff90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1218a3ff90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243dc99b7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243dc99b7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c6f9e470d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c6f9e470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https://www.growthengineering.co.uk/history-of-gamification/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c6f9e470d_0_2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c6f9e470d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c6f9e470d_0_3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c6f9e470d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https://www.merriam-webster.com/dictionary/gamification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c6f9e470d_0_4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c6f9e470d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1232482b35c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1232482b35c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232482b35c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232482b35c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Fotaris, P., Mastoras, T., Leinfellner, R., &amp; Rosunally, Y. (2016). Climbing up the </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leaderboard: An empirical study of applying gamification techniques to a </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computer programming class: EJEL.</a:t>
            </a:r>
            <a:r>
              <a:rPr i="1" lang="en" sz="1200">
                <a:solidFill>
                  <a:schemeClr val="dk1"/>
                </a:solidFill>
                <a:highlight>
                  <a:srgbClr val="FFFFFF"/>
                </a:highlight>
              </a:rPr>
              <a:t> Electronic Journal of E-Learning, 14</a:t>
            </a:r>
            <a:r>
              <a:rPr lang="en" sz="1200">
                <a:solidFill>
                  <a:schemeClr val="dk1"/>
                </a:solidFill>
                <a:highlight>
                  <a:srgbClr val="FFFFFF"/>
                </a:highlight>
              </a:rPr>
              <a:t>(2), </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94-110. Retrieved from </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rPr lang="en" sz="1200" u="sng">
                <a:solidFill>
                  <a:srgbClr val="1155CC"/>
                </a:solidFill>
                <a:highlight>
                  <a:srgbClr val="FFFFFF"/>
                </a:highlight>
                <a:hlinkClick r:id="rId2">
                  <a:extLst>
                    <a:ext uri="{A12FA001-AC4F-418D-AE19-62706E023703}">
                      <ahyp:hlinkClr val="tx"/>
                    </a:ext>
                  </a:extLst>
                </a:hlinkClick>
              </a:rPr>
              <a:t>http://search.proquest.com.esearch.ut.edu/trade-journals/climbing-up-leaderboar</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d-empirical-study-applying/docview/1804471664/se-2</a:t>
            </a:r>
            <a:endParaRPr sz="1200">
              <a:solidFill>
                <a:schemeClr val="dk1"/>
              </a:solidFill>
              <a:highlight>
                <a:srgbClr val="FFFFFF"/>
              </a:highlight>
            </a:endParaRPr>
          </a:p>
          <a:p>
            <a:pPr indent="457200" lvl="0" marL="0" rtl="0" algn="l">
              <a:lnSpc>
                <a:spcPct val="115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232482b35c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1232482b35c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1600"/>
              </a:spcBef>
              <a:spcAft>
                <a:spcPts val="0"/>
              </a:spcAft>
              <a:buClr>
                <a:schemeClr val="lt1"/>
              </a:buClr>
              <a:buSzPts val="1400"/>
              <a:buChar char="○"/>
              <a:defRPr>
                <a:solidFill>
                  <a:schemeClr val="lt1"/>
                </a:solidFill>
              </a:defRPr>
            </a:lvl2pPr>
            <a:lvl3pPr indent="-317500" lvl="2" marL="1371600" algn="ctr">
              <a:spcBef>
                <a:spcPts val="1600"/>
              </a:spcBef>
              <a:spcAft>
                <a:spcPts val="0"/>
              </a:spcAft>
              <a:buClr>
                <a:schemeClr val="lt1"/>
              </a:buClr>
              <a:buSzPts val="1400"/>
              <a:buChar char="■"/>
              <a:defRPr>
                <a:solidFill>
                  <a:schemeClr val="lt1"/>
                </a:solidFill>
              </a:defRPr>
            </a:lvl3pPr>
            <a:lvl4pPr indent="-317500" lvl="3" marL="1828800" algn="ctr">
              <a:spcBef>
                <a:spcPts val="1600"/>
              </a:spcBef>
              <a:spcAft>
                <a:spcPts val="0"/>
              </a:spcAft>
              <a:buClr>
                <a:schemeClr val="lt1"/>
              </a:buClr>
              <a:buSzPts val="1400"/>
              <a:buChar char="●"/>
              <a:defRPr>
                <a:solidFill>
                  <a:schemeClr val="lt1"/>
                </a:solidFill>
              </a:defRPr>
            </a:lvl4pPr>
            <a:lvl5pPr indent="-317500" lvl="4" marL="2286000" algn="ctr">
              <a:spcBef>
                <a:spcPts val="1600"/>
              </a:spcBef>
              <a:spcAft>
                <a:spcPts val="0"/>
              </a:spcAft>
              <a:buClr>
                <a:schemeClr val="lt1"/>
              </a:buClr>
              <a:buSzPts val="1400"/>
              <a:buChar char="○"/>
              <a:defRPr>
                <a:solidFill>
                  <a:schemeClr val="lt1"/>
                </a:solidFill>
              </a:defRPr>
            </a:lvl5pPr>
            <a:lvl6pPr indent="-317500" lvl="5" marL="2743200" algn="ctr">
              <a:spcBef>
                <a:spcPts val="1600"/>
              </a:spcBef>
              <a:spcAft>
                <a:spcPts val="0"/>
              </a:spcAft>
              <a:buClr>
                <a:schemeClr val="lt1"/>
              </a:buClr>
              <a:buSzPts val="1400"/>
              <a:buChar char="■"/>
              <a:defRPr>
                <a:solidFill>
                  <a:schemeClr val="lt1"/>
                </a:solidFill>
              </a:defRPr>
            </a:lvl6pPr>
            <a:lvl7pPr indent="-317500" lvl="6" marL="3200400" algn="ctr">
              <a:spcBef>
                <a:spcPts val="1600"/>
              </a:spcBef>
              <a:spcAft>
                <a:spcPts val="0"/>
              </a:spcAft>
              <a:buClr>
                <a:schemeClr val="lt1"/>
              </a:buClr>
              <a:buSzPts val="1400"/>
              <a:buChar char="●"/>
              <a:defRPr>
                <a:solidFill>
                  <a:schemeClr val="lt1"/>
                </a:solidFill>
              </a:defRPr>
            </a:lvl7pPr>
            <a:lvl8pPr indent="-317500" lvl="7" marL="3657600" algn="ctr">
              <a:spcBef>
                <a:spcPts val="1600"/>
              </a:spcBef>
              <a:spcAft>
                <a:spcPts val="0"/>
              </a:spcAft>
              <a:buClr>
                <a:schemeClr val="lt1"/>
              </a:buClr>
              <a:buSzPts val="1400"/>
              <a:buChar char="○"/>
              <a:defRPr>
                <a:solidFill>
                  <a:schemeClr val="lt1"/>
                </a:solidFill>
              </a:defRPr>
            </a:lvl8pPr>
            <a:lvl9pPr indent="-317500" lvl="8" marL="4114800" algn="ctr">
              <a:spcBef>
                <a:spcPts val="1600"/>
              </a:spcBef>
              <a:spcAft>
                <a:spcPts val="160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mindspace.net/employee-onboarding-and-training" TargetMode="External"/><Relationship Id="rId4" Type="http://schemas.openxmlformats.org/officeDocument/2006/relationships/hyperlink" Target="https://www.mindspace.net/interactive-marketing" TargetMode="External"/><Relationship Id="rId5" Type="http://schemas.openxmlformats.org/officeDocument/2006/relationships/hyperlink" Target="https://www.mindspace.net/event-strategy-and-design" TargetMode="External"/><Relationship Id="rId6" Type="http://schemas.openxmlformats.org/officeDocument/2006/relationships/hyperlink" Target="https://www.mindspace.net/customer-education-loyalty-programs" TargetMode="External"/><Relationship Id="rId7" Type="http://schemas.openxmlformats.org/officeDocument/2006/relationships/hyperlink" Target="https://www.mindspace.net/sales-enablement-tool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www.youtube.com/watch?v=Xa-rvSbT0rQ" TargetMode="External"/><Relationship Id="rId4" Type="http://schemas.openxmlformats.org/officeDocument/2006/relationships/image" Target="../media/image4.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earch.proquest.com.esearch.ut.edu/trade-journals/climbing-up-leaderboar" TargetMode="External"/><Relationship Id="rId4" Type="http://schemas.openxmlformats.org/officeDocument/2006/relationships/hyperlink" Target="http://dx.doi.org/10.1186/s40561-019-0093-2" TargetMode="External"/><Relationship Id="rId5" Type="http://schemas.openxmlformats.org/officeDocument/2006/relationships/hyperlink" Target="https://doi.org/10.1007/s10758-020-09466-2" TargetMode="External"/><Relationship Id="rId6" Type="http://schemas.openxmlformats.org/officeDocument/2006/relationships/hyperlink" Target="https://doi.org/10.1016/j.chb.2018.05.028" TargetMode="External"/><Relationship Id="rId7" Type="http://schemas.openxmlformats.org/officeDocument/2006/relationships/hyperlink" Target="http://search.proquest.com.esearch.ut.edu/scholarly-journals/how-gamification-rewards-coll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pic>
        <p:nvPicPr>
          <p:cNvPr id="85" name="Google Shape;85;p13"/>
          <p:cNvPicPr preferRelativeResize="0"/>
          <p:nvPr/>
        </p:nvPicPr>
        <p:blipFill rotWithShape="1">
          <a:blip r:embed="rId3">
            <a:alphaModFix/>
          </a:blip>
          <a:srcRect b="8381" l="0" r="0" t="8381"/>
          <a:stretch/>
        </p:blipFill>
        <p:spPr>
          <a:xfrm>
            <a:off x="0" y="0"/>
            <a:ext cx="9144000" cy="5143502"/>
          </a:xfrm>
          <a:prstGeom prst="rect">
            <a:avLst/>
          </a:prstGeom>
          <a:noFill/>
          <a:ln>
            <a:noFill/>
          </a:ln>
        </p:spPr>
      </p:pic>
      <p:sp>
        <p:nvSpPr>
          <p:cNvPr id="86" name="Google Shape;86;p13"/>
          <p:cNvSpPr txBox="1"/>
          <p:nvPr>
            <p:ph type="ctrTitle"/>
          </p:nvPr>
        </p:nvSpPr>
        <p:spPr>
          <a:xfrm rot="-399571">
            <a:off x="3325176" y="2256990"/>
            <a:ext cx="3013734" cy="763844"/>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2400"/>
              <a:t>Gamification as a Trend in the Instructional Design and Technology Field</a:t>
            </a:r>
            <a:r>
              <a:rPr b="1" lang="en" sz="2400">
                <a:highlight>
                  <a:srgbClr val="EFEFEF"/>
                </a:highlight>
              </a:rPr>
              <a:t> </a:t>
            </a:r>
            <a:endParaRPr b="1" sz="2400">
              <a:highlight>
                <a:srgbClr val="EFEFEF"/>
              </a:highlight>
            </a:endParaRPr>
          </a:p>
        </p:txBody>
      </p:sp>
      <p:sp>
        <p:nvSpPr>
          <p:cNvPr id="87" name="Google Shape;87;p13"/>
          <p:cNvSpPr txBox="1"/>
          <p:nvPr>
            <p:ph idx="1" type="subTitle"/>
          </p:nvPr>
        </p:nvSpPr>
        <p:spPr>
          <a:xfrm rot="-672484">
            <a:off x="6827304" y="4273261"/>
            <a:ext cx="2183953" cy="48533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rgbClr val="000000"/>
                </a:solidFill>
              </a:rPr>
              <a:t>Morgan Culp</a:t>
            </a:r>
            <a:endParaRPr b="1">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2"/>
          <p:cNvSpPr txBox="1"/>
          <p:nvPr>
            <p:ph type="ctrTitle"/>
          </p:nvPr>
        </p:nvSpPr>
        <p:spPr>
          <a:xfrm>
            <a:off x="522625" y="556750"/>
            <a:ext cx="8222100" cy="985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Rebrand: Gamification into “FUNction”</a:t>
            </a:r>
            <a:endParaRPr/>
          </a:p>
        </p:txBody>
      </p:sp>
      <p:sp>
        <p:nvSpPr>
          <p:cNvPr id="167" name="Google Shape;167;p22"/>
          <p:cNvSpPr txBox="1"/>
          <p:nvPr>
            <p:ph idx="1" type="subTitle"/>
          </p:nvPr>
        </p:nvSpPr>
        <p:spPr>
          <a:xfrm>
            <a:off x="522625" y="1896481"/>
            <a:ext cx="8222100" cy="2438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If I were to rename and market gamification, I would get rid of the lengthy and sometimes confusing term ‘gamification’ and market the </a:t>
            </a:r>
            <a:r>
              <a:rPr lang="en"/>
              <a:t>trend</a:t>
            </a:r>
            <a:r>
              <a:rPr lang="en"/>
              <a:t> called ‘FUNction.’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Fun is often overlooked in educational contexts but it is one of the key motivators for students and it is how gamification has become so popular, by adding ‘fun’ to an otherwise mundane activity.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3"/>
          <p:cNvSpPr txBox="1"/>
          <p:nvPr>
            <p:ph type="ctrTitle"/>
          </p:nvPr>
        </p:nvSpPr>
        <p:spPr>
          <a:xfrm>
            <a:off x="598100" y="474453"/>
            <a:ext cx="8222100" cy="6039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FUNction</a:t>
            </a:r>
            <a:endParaRPr/>
          </a:p>
        </p:txBody>
      </p:sp>
      <p:sp>
        <p:nvSpPr>
          <p:cNvPr id="173" name="Google Shape;173;p23"/>
          <p:cNvSpPr txBox="1"/>
          <p:nvPr>
            <p:ph idx="1" type="subTitle"/>
          </p:nvPr>
        </p:nvSpPr>
        <p:spPr>
          <a:xfrm>
            <a:off x="598100" y="1207756"/>
            <a:ext cx="8222100" cy="3536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Gamification is a very large trend in the IDT field, so I would narrow my new trend FUNction down to gamification within an educational context.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Students need to be engaged in their activities and knowledge to become interested in learning the topics they must master. If a student hears they will be doing a ‘FUNction lesson’ the name alone will strike their interest and get the initial “attention getting” step of Gange’s 9 events of IDT.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4"/>
          <p:cNvSpPr txBox="1"/>
          <p:nvPr>
            <p:ph type="ctrTitle"/>
          </p:nvPr>
        </p:nvSpPr>
        <p:spPr>
          <a:xfrm>
            <a:off x="598100" y="427347"/>
            <a:ext cx="8222100" cy="838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Advertising</a:t>
            </a:r>
            <a:r>
              <a:rPr lang="en"/>
              <a:t> FUNction</a:t>
            </a:r>
            <a:endParaRPr/>
          </a:p>
        </p:txBody>
      </p:sp>
      <p:sp>
        <p:nvSpPr>
          <p:cNvPr id="179" name="Google Shape;179;p24"/>
          <p:cNvSpPr txBox="1"/>
          <p:nvPr>
            <p:ph idx="1" type="subTitle"/>
          </p:nvPr>
        </p:nvSpPr>
        <p:spPr>
          <a:xfrm>
            <a:off x="598100" y="1434165"/>
            <a:ext cx="8222100" cy="32349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SzPts val="2100"/>
              <a:buChar char="●"/>
            </a:pPr>
            <a:r>
              <a:rPr lang="en"/>
              <a:t>I would </a:t>
            </a:r>
            <a:r>
              <a:rPr lang="en"/>
              <a:t>advertise</a:t>
            </a:r>
            <a:r>
              <a:rPr lang="en"/>
              <a:t> FUNction to parents of grade school children via Facebook and TV ads. </a:t>
            </a:r>
            <a:endParaRPr/>
          </a:p>
          <a:p>
            <a:pPr indent="-361950" lvl="0" marL="457200" rtl="0" algn="l">
              <a:spcBef>
                <a:spcPts val="0"/>
              </a:spcBef>
              <a:spcAft>
                <a:spcPts val="0"/>
              </a:spcAft>
              <a:buSzPts val="2100"/>
              <a:buChar char="●"/>
            </a:pPr>
            <a:r>
              <a:rPr lang="en"/>
              <a:t>FUNction will be a service that parents can use with their children outside of school as a tutoring aid with interactive lessons and games using many gamification and computer game techniques. </a:t>
            </a:r>
            <a:endParaRPr/>
          </a:p>
          <a:p>
            <a:pPr indent="-361950" lvl="0" marL="457200" rtl="0" algn="l">
              <a:spcBef>
                <a:spcPts val="0"/>
              </a:spcBef>
              <a:spcAft>
                <a:spcPts val="0"/>
              </a:spcAft>
              <a:buSzPts val="2100"/>
              <a:buChar char="●"/>
            </a:pPr>
            <a:r>
              <a:rPr lang="en"/>
              <a:t>Teachers and schools would also have the opportunity to purchase and implement these online interactive study tools in their classrooms.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Why Gamification?</a:t>
            </a:r>
            <a:endParaRPr/>
          </a:p>
        </p:txBody>
      </p:sp>
      <p:sp>
        <p:nvSpPr>
          <p:cNvPr id="185" name="Google Shape;185;p25"/>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Char char="●"/>
            </a:pPr>
            <a:r>
              <a:rPr lang="en">
                <a:solidFill>
                  <a:srgbClr val="555555"/>
                </a:solidFill>
                <a:highlight>
                  <a:srgbClr val="FFFFFF"/>
                </a:highlight>
              </a:rPr>
              <a:t>I work in admissions at UT and work will high school students who are looking to get into higher education on a daily basis. We have conversations about test scores and their grades, and are always looking for ways to improve.</a:t>
            </a:r>
            <a:endParaRPr>
              <a:solidFill>
                <a:srgbClr val="555555"/>
              </a:solidFill>
              <a:highlight>
                <a:srgbClr val="FFFFFF"/>
              </a:highlight>
            </a:endParaRPr>
          </a:p>
          <a:p>
            <a:pPr indent="-342900" lvl="0" marL="457200" rtl="0" algn="l">
              <a:lnSpc>
                <a:spcPct val="100000"/>
              </a:lnSpc>
              <a:spcBef>
                <a:spcPts val="0"/>
              </a:spcBef>
              <a:spcAft>
                <a:spcPts val="0"/>
              </a:spcAft>
              <a:buClr>
                <a:srgbClr val="555555"/>
              </a:buClr>
              <a:buSzPts val="1800"/>
              <a:buChar char="●"/>
            </a:pPr>
            <a:r>
              <a:rPr lang="en">
                <a:solidFill>
                  <a:srgbClr val="555555"/>
                </a:solidFill>
                <a:highlight>
                  <a:srgbClr val="FFFFFF"/>
                </a:highlight>
              </a:rPr>
              <a:t>I am a big fan of gamification techniques in a classroom and school setting. Based off of my own school journey, I have found many gamification elements impactful in my education.</a:t>
            </a:r>
            <a:endParaRPr>
              <a:solidFill>
                <a:srgbClr val="555555"/>
              </a:solidFill>
              <a:highlight>
                <a:srgbClr val="FFFFFF"/>
              </a:highlight>
            </a:endParaRPr>
          </a:p>
          <a:p>
            <a:pPr indent="-317500" lvl="1" marL="914400" rtl="0" algn="l">
              <a:lnSpc>
                <a:spcPct val="100000"/>
              </a:lnSpc>
              <a:spcBef>
                <a:spcPts val="0"/>
              </a:spcBef>
              <a:spcAft>
                <a:spcPts val="0"/>
              </a:spcAft>
              <a:buClr>
                <a:srgbClr val="555555"/>
              </a:buClr>
              <a:buSzPts val="1400"/>
              <a:buChar char="○"/>
            </a:pPr>
            <a:r>
              <a:rPr lang="en">
                <a:solidFill>
                  <a:srgbClr val="555555"/>
                </a:solidFill>
                <a:highlight>
                  <a:srgbClr val="FFFFFF"/>
                </a:highlight>
              </a:rPr>
              <a:t>Kahoot, Digital flashcards, Cool Math Games, Jeopardy, Point systems, Reward systems, the “treasure box” in </a:t>
            </a:r>
            <a:r>
              <a:rPr lang="en">
                <a:solidFill>
                  <a:srgbClr val="555555"/>
                </a:solidFill>
                <a:highlight>
                  <a:srgbClr val="FFFFFF"/>
                </a:highlight>
              </a:rPr>
              <a:t>elementary</a:t>
            </a:r>
            <a:r>
              <a:rPr lang="en">
                <a:solidFill>
                  <a:srgbClr val="555555"/>
                </a:solidFill>
                <a:highlight>
                  <a:srgbClr val="FFFFFF"/>
                </a:highlight>
              </a:rPr>
              <a:t> school, and so many others.</a:t>
            </a:r>
            <a:endParaRPr>
              <a:solidFill>
                <a:srgbClr val="555555"/>
              </a:solidFill>
              <a:highlight>
                <a:srgbClr val="FFFFFF"/>
              </a:highlight>
            </a:endParaRPr>
          </a:p>
          <a:p>
            <a:pPr indent="-342900" lvl="0" marL="457200" rtl="0" algn="l">
              <a:lnSpc>
                <a:spcPct val="100000"/>
              </a:lnSpc>
              <a:spcBef>
                <a:spcPts val="0"/>
              </a:spcBef>
              <a:spcAft>
                <a:spcPts val="0"/>
              </a:spcAft>
              <a:buSzPts val="1800"/>
              <a:buChar char="●"/>
            </a:pPr>
            <a:r>
              <a:rPr lang="en">
                <a:solidFill>
                  <a:srgbClr val="555555"/>
                </a:solidFill>
                <a:highlight>
                  <a:srgbClr val="FFFFFF"/>
                </a:highlight>
              </a:rPr>
              <a:t>I have been focusing on gamification in higher education and was intrigued to discover what motivates college aged students to become so invested in trends such as gamification.</a:t>
            </a:r>
            <a:endParaRPr>
              <a:solidFill>
                <a:srgbClr val="555555"/>
              </a:solidFill>
              <a:highlight>
                <a:srgbClr val="FFFFFF"/>
              </a:highlight>
            </a:endParaRPr>
          </a:p>
          <a:p>
            <a:pPr indent="0" lvl="0" marL="457200" rtl="0" algn="l">
              <a:lnSpc>
                <a:spcPct val="100000"/>
              </a:lnSpc>
              <a:spcBef>
                <a:spcPts val="0"/>
              </a:spcBef>
              <a:spcAft>
                <a:spcPts val="0"/>
              </a:spcAft>
              <a:buNone/>
            </a:pPr>
            <a:r>
              <a:t/>
            </a:r>
            <a:endParaRPr>
              <a:solidFill>
                <a:srgbClr val="555555"/>
              </a:solidFill>
              <a:highlight>
                <a:srgbClr val="FFFFFF"/>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Strategy for permanence of Gamification in IDT</a:t>
            </a:r>
            <a:endParaRPr/>
          </a:p>
        </p:txBody>
      </p:sp>
      <p:sp>
        <p:nvSpPr>
          <p:cNvPr id="191" name="Google Shape;191;p26"/>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Linking gamification to current and future trends in IDT to strengthen the instruction. </a:t>
            </a:r>
            <a:endParaRPr/>
          </a:p>
          <a:p>
            <a:pPr indent="-342900" lvl="0" marL="457200" rtl="0" algn="l">
              <a:spcBef>
                <a:spcPts val="1600"/>
              </a:spcBef>
              <a:spcAft>
                <a:spcPts val="0"/>
              </a:spcAft>
              <a:buSzPts val="1800"/>
              <a:buChar char="●"/>
            </a:pPr>
            <a:r>
              <a:rPr lang="en"/>
              <a:t>Online/Distributed learning- adding gamified lessons for </a:t>
            </a:r>
            <a:r>
              <a:rPr lang="en"/>
              <a:t>virtual</a:t>
            </a:r>
            <a:r>
              <a:rPr lang="en"/>
              <a:t> school/blended learning.</a:t>
            </a:r>
            <a:endParaRPr/>
          </a:p>
          <a:p>
            <a:pPr indent="-342900" lvl="0" marL="457200" rtl="0" algn="l">
              <a:spcBef>
                <a:spcPts val="0"/>
              </a:spcBef>
              <a:spcAft>
                <a:spcPts val="0"/>
              </a:spcAft>
              <a:buSzPts val="1800"/>
              <a:buChar char="●"/>
            </a:pPr>
            <a:r>
              <a:rPr lang="en"/>
              <a:t>Artificial Intelligence- coupling these trends could be used by practicing the needed instruction multiple times and being rewarded points for doing well.</a:t>
            </a:r>
            <a:endParaRPr/>
          </a:p>
          <a:p>
            <a:pPr indent="-342900" lvl="0" marL="457200" rtl="0" algn="l">
              <a:spcBef>
                <a:spcPts val="0"/>
              </a:spcBef>
              <a:spcAft>
                <a:spcPts val="0"/>
              </a:spcAft>
              <a:buSzPts val="1800"/>
              <a:buChar char="●"/>
            </a:pPr>
            <a:r>
              <a:rPr lang="en"/>
              <a:t>Simulation- adding games and more interaction.</a:t>
            </a:r>
            <a:endParaRPr/>
          </a:p>
          <a:p>
            <a:pPr indent="-342900" lvl="0" marL="457200" rtl="0" algn="l">
              <a:spcBef>
                <a:spcPts val="0"/>
              </a:spcBef>
              <a:spcAft>
                <a:spcPts val="0"/>
              </a:spcAft>
              <a:buSzPts val="1800"/>
              <a:buChar char="●"/>
            </a:pPr>
            <a:r>
              <a:rPr lang="en"/>
              <a:t>Virtual </a:t>
            </a:r>
            <a:r>
              <a:rPr lang="en"/>
              <a:t>worlds and social media- leaderboard to engage friendly competition.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7"/>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Successful Company using this now:</a:t>
            </a:r>
            <a:endParaRPr/>
          </a:p>
        </p:txBody>
      </p:sp>
      <p:sp>
        <p:nvSpPr>
          <p:cNvPr id="197" name="Google Shape;197;p27"/>
          <p:cNvSpPr txBox="1"/>
          <p:nvPr>
            <p:ph idx="1" type="body"/>
          </p:nvPr>
        </p:nvSpPr>
        <p:spPr>
          <a:xfrm>
            <a:off x="240950" y="975350"/>
            <a:ext cx="8520600" cy="355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400"/>
              <a:t>MindSpace</a:t>
            </a:r>
            <a:r>
              <a:rPr lang="en" sz="1400"/>
              <a:t> is a company currently creating </a:t>
            </a:r>
            <a:r>
              <a:rPr b="1" lang="en" sz="1400"/>
              <a:t>gamification marketing strategies</a:t>
            </a:r>
            <a:r>
              <a:rPr lang="en" sz="1400"/>
              <a:t> for clients. Examples include:</a:t>
            </a:r>
            <a:endParaRPr sz="1400"/>
          </a:p>
          <a:p>
            <a:pPr indent="0" lvl="0" marL="0" rtl="0" algn="l">
              <a:spcBef>
                <a:spcPts val="1600"/>
              </a:spcBef>
              <a:spcAft>
                <a:spcPts val="0"/>
              </a:spcAft>
              <a:buNone/>
            </a:pPr>
            <a:r>
              <a:rPr b="1" lang="en" sz="1400">
                <a:solidFill>
                  <a:srgbClr val="2F2E2E"/>
                </a:solidFill>
              </a:rPr>
              <a:t>Employee onboarding + training </a:t>
            </a:r>
            <a:r>
              <a:rPr lang="en" sz="1400">
                <a:solidFill>
                  <a:srgbClr val="000000"/>
                </a:solidFill>
              </a:rPr>
              <a:t>Boost retention and turn content into skills. </a:t>
            </a:r>
            <a:r>
              <a:rPr i="1" lang="en" sz="1400" u="sng">
                <a:solidFill>
                  <a:srgbClr val="C7DA30"/>
                </a:solidFill>
                <a:hlinkClick r:id="rId3">
                  <a:extLst>
                    <a:ext uri="{A12FA001-AC4F-418D-AE19-62706E023703}">
                      <ahyp:hlinkClr val="tx"/>
                    </a:ext>
                  </a:extLst>
                </a:hlinkClick>
              </a:rPr>
              <a:t>Learn More</a:t>
            </a:r>
            <a:endParaRPr i="1" sz="1400" u="sng">
              <a:solidFill>
                <a:srgbClr val="C7DA30"/>
              </a:solidFill>
            </a:endParaRPr>
          </a:p>
          <a:p>
            <a:pPr indent="0" lvl="0" marL="0" rtl="0" algn="l">
              <a:spcBef>
                <a:spcPts val="800"/>
              </a:spcBef>
              <a:spcAft>
                <a:spcPts val="0"/>
              </a:spcAft>
              <a:buNone/>
            </a:pPr>
            <a:r>
              <a:rPr b="1" lang="en" sz="1400">
                <a:solidFill>
                  <a:srgbClr val="2F2E2E"/>
                </a:solidFill>
              </a:rPr>
              <a:t>Interactive marketing + product launches </a:t>
            </a:r>
            <a:r>
              <a:rPr lang="en" sz="1400">
                <a:solidFill>
                  <a:srgbClr val="000000"/>
                </a:solidFill>
              </a:rPr>
              <a:t>Grab and hold attention with brand-focused experiences. </a:t>
            </a:r>
            <a:r>
              <a:rPr i="1" lang="en" sz="1400" u="sng">
                <a:solidFill>
                  <a:srgbClr val="C7DA30"/>
                </a:solidFill>
                <a:hlinkClick r:id="rId4">
                  <a:extLst>
                    <a:ext uri="{A12FA001-AC4F-418D-AE19-62706E023703}">
                      <ahyp:hlinkClr val="tx"/>
                    </a:ext>
                  </a:extLst>
                </a:hlinkClick>
              </a:rPr>
              <a:t>Learn More</a:t>
            </a:r>
            <a:endParaRPr i="1" sz="1400" u="sng">
              <a:solidFill>
                <a:srgbClr val="C7DA30"/>
              </a:solidFill>
            </a:endParaRPr>
          </a:p>
          <a:p>
            <a:pPr indent="0" lvl="0" marL="0" rtl="0" algn="l">
              <a:spcBef>
                <a:spcPts val="800"/>
              </a:spcBef>
              <a:spcAft>
                <a:spcPts val="0"/>
              </a:spcAft>
              <a:buNone/>
            </a:pPr>
            <a:r>
              <a:rPr b="1" lang="en" sz="1400">
                <a:solidFill>
                  <a:srgbClr val="2F2E2E"/>
                </a:solidFill>
              </a:rPr>
              <a:t>Event strategy + design </a:t>
            </a:r>
            <a:r>
              <a:rPr lang="en" sz="1400">
                <a:solidFill>
                  <a:srgbClr val="000000"/>
                </a:solidFill>
              </a:rPr>
              <a:t>Attract, educate and activate your audience. </a:t>
            </a:r>
            <a:r>
              <a:rPr i="1" lang="en" sz="1400" u="sng">
                <a:solidFill>
                  <a:srgbClr val="C7DA30"/>
                </a:solidFill>
                <a:hlinkClick r:id="rId5">
                  <a:extLst>
                    <a:ext uri="{A12FA001-AC4F-418D-AE19-62706E023703}">
                      <ahyp:hlinkClr val="tx"/>
                    </a:ext>
                  </a:extLst>
                </a:hlinkClick>
              </a:rPr>
              <a:t>Learn More</a:t>
            </a:r>
            <a:endParaRPr i="1" sz="1400" u="sng">
              <a:solidFill>
                <a:srgbClr val="C7DA30"/>
              </a:solidFill>
            </a:endParaRPr>
          </a:p>
          <a:p>
            <a:pPr indent="0" lvl="0" marL="0" rtl="0" algn="l">
              <a:spcBef>
                <a:spcPts val="800"/>
              </a:spcBef>
              <a:spcAft>
                <a:spcPts val="0"/>
              </a:spcAft>
              <a:buNone/>
            </a:pPr>
            <a:r>
              <a:rPr b="1" lang="en" sz="1400">
                <a:solidFill>
                  <a:srgbClr val="2F2E2E"/>
                </a:solidFill>
              </a:rPr>
              <a:t>Advanced gamification </a:t>
            </a:r>
            <a:r>
              <a:rPr lang="en" sz="1400">
                <a:solidFill>
                  <a:srgbClr val="000000"/>
                </a:solidFill>
              </a:rPr>
              <a:t>Motivate, increase engagement and add value to your content.</a:t>
            </a:r>
            <a:endParaRPr sz="1400">
              <a:solidFill>
                <a:srgbClr val="000000"/>
              </a:solidFill>
            </a:endParaRPr>
          </a:p>
          <a:p>
            <a:pPr indent="0" lvl="0" marL="0" rtl="0" algn="l">
              <a:spcBef>
                <a:spcPts val="900"/>
              </a:spcBef>
              <a:spcAft>
                <a:spcPts val="0"/>
              </a:spcAft>
              <a:buNone/>
            </a:pPr>
            <a:r>
              <a:rPr b="1" lang="en" sz="1400">
                <a:solidFill>
                  <a:srgbClr val="2F2E2E"/>
                </a:solidFill>
              </a:rPr>
              <a:t>Customer education + loyalty programs </a:t>
            </a:r>
            <a:r>
              <a:rPr lang="en" sz="1400">
                <a:solidFill>
                  <a:srgbClr val="000000"/>
                </a:solidFill>
              </a:rPr>
              <a:t>Delight, teach and gain lifelong advocates. </a:t>
            </a:r>
            <a:r>
              <a:rPr i="1" lang="en" sz="1400" u="sng">
                <a:solidFill>
                  <a:srgbClr val="C7DA30"/>
                </a:solidFill>
                <a:hlinkClick r:id="rId6">
                  <a:extLst>
                    <a:ext uri="{A12FA001-AC4F-418D-AE19-62706E023703}">
                      <ahyp:hlinkClr val="tx"/>
                    </a:ext>
                  </a:extLst>
                </a:hlinkClick>
              </a:rPr>
              <a:t>Learn More</a:t>
            </a:r>
            <a:endParaRPr i="1" sz="1400" u="sng">
              <a:solidFill>
                <a:srgbClr val="C7DA30"/>
              </a:solidFill>
            </a:endParaRPr>
          </a:p>
          <a:p>
            <a:pPr indent="0" lvl="0" marL="0" rtl="0" algn="l">
              <a:spcBef>
                <a:spcPts val="1700"/>
              </a:spcBef>
              <a:spcAft>
                <a:spcPts val="0"/>
              </a:spcAft>
              <a:buNone/>
            </a:pPr>
            <a:r>
              <a:rPr b="1" lang="en" sz="1400">
                <a:solidFill>
                  <a:srgbClr val="2F2E2E"/>
                </a:solidFill>
              </a:rPr>
              <a:t>Sales enablement tools </a:t>
            </a:r>
            <a:r>
              <a:rPr lang="en" sz="1400">
                <a:solidFill>
                  <a:srgbClr val="000000"/>
                </a:solidFill>
              </a:rPr>
              <a:t>Train and motivate a busy sales force. </a:t>
            </a:r>
            <a:r>
              <a:rPr i="1" lang="en" sz="1400" u="sng">
                <a:solidFill>
                  <a:srgbClr val="C7DA30"/>
                </a:solidFill>
                <a:hlinkClick r:id="rId7">
                  <a:extLst>
                    <a:ext uri="{A12FA001-AC4F-418D-AE19-62706E023703}">
                      <ahyp:hlinkClr val="tx"/>
                    </a:ext>
                  </a:extLst>
                </a:hlinkClick>
              </a:rPr>
              <a:t>Learn More</a:t>
            </a:r>
            <a:endParaRPr i="1" sz="1400" u="sng">
              <a:solidFill>
                <a:srgbClr val="C7DA30"/>
              </a:solidFill>
            </a:endParaRPr>
          </a:p>
          <a:p>
            <a:pPr indent="0" lvl="0" marL="0" rtl="0" algn="l">
              <a:spcBef>
                <a:spcPts val="8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8"/>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8"/>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TechnologyAdvice has over 150+ gamification vendors for you to choose from - including big brands like Bunchball, Hoopla, PlayShark, Badgeville, Gigya, PunchTab and more. Let us help you pick the perfect gamification platform for your business. Go to http://technologyadvice.com/gamification/smart-advisor/?utm_source=youtube.com&amp;utm_medium=description&amp;utm_content=what-is-gamification&amp;utm_term=buyer&amp;utm_campaign=explainer to get started!&#10;&#10;What is gamification? Gamification is the incorporation of aspects of games into business processes. It is a massively increasing trend that has drawn huge interest in the past years. &#10;&#10;In just one year it is estimated that 70% of the leading 2000 global businesses will include at least one aspect of a gamified application or system. In two years analysis suggests that a quarter of redesigned business processes will include an element of gamification. In three years gamification is projected to be a $2.8 billion dollar industry of itself.&#10;&#10;TechnologyAdvice can help you find the right technology for your business. We've done the research, so you don't have to. With a few simple questions, we'll match you with the best solution for your business. Have questions on which IT product is right for your business? Let us help you out. Talk to an expert today. http://technologyadvice.com/?utm_source=youtube.com&amp;utm_medium=description&amp;utm_content=what-is-gamification&amp;utm_term=buyer&amp;utm_campaign=explainer&#10;&#10;Subscribe to our channel here: http://www.youtube.com/subscription_center?add_user=TechnologyAdvice1" id="204" name="Google Shape;204;p28" title="What Is Gamification?">
            <a:hlinkClick r:id="rId3"/>
          </p:cNvPr>
          <p:cNvPicPr preferRelativeResize="0"/>
          <p:nvPr/>
        </p:nvPicPr>
        <p:blipFill>
          <a:blip r:embed="rId4">
            <a:alphaModFix/>
          </a:blip>
          <a:stretch>
            <a:fillRect/>
          </a:stretch>
        </p:blipFill>
        <p:spPr>
          <a:xfrm>
            <a:off x="1484963" y="256475"/>
            <a:ext cx="6174076" cy="46305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9"/>
          <p:cNvSpPr txBox="1"/>
          <p:nvPr>
            <p:ph type="title"/>
          </p:nvPr>
        </p:nvSpPr>
        <p:spPr>
          <a:xfrm>
            <a:off x="106525" y="704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Sources</a:t>
            </a:r>
            <a:endParaRPr/>
          </a:p>
        </p:txBody>
      </p:sp>
      <p:sp>
        <p:nvSpPr>
          <p:cNvPr id="210" name="Google Shape;210;p29"/>
          <p:cNvSpPr txBox="1"/>
          <p:nvPr>
            <p:ph idx="1" type="body"/>
          </p:nvPr>
        </p:nvSpPr>
        <p:spPr>
          <a:xfrm>
            <a:off x="721650" y="636750"/>
            <a:ext cx="6756600" cy="42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Fotaris, P., Mastoras, T., Leinfellner, R., &amp; Rosunally, Y. (2016). Climbing up the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leaderboard: An empirical study of applying gamification techniques to a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computer programming class: EJEL.</a:t>
            </a:r>
            <a:r>
              <a:rPr i="1" lang="en" sz="1100">
                <a:solidFill>
                  <a:srgbClr val="000000"/>
                </a:solidFill>
                <a:highlight>
                  <a:srgbClr val="FFFFFF"/>
                </a:highlight>
                <a:latin typeface="Arial"/>
                <a:ea typeface="Arial"/>
                <a:cs typeface="Arial"/>
                <a:sym typeface="Arial"/>
              </a:rPr>
              <a:t> Electronic Journal of E-Learning, 14</a:t>
            </a:r>
            <a:r>
              <a:rPr lang="en" sz="1100">
                <a:solidFill>
                  <a:srgbClr val="000000"/>
                </a:solidFill>
                <a:highlight>
                  <a:srgbClr val="FFFFFF"/>
                </a:highlight>
                <a:latin typeface="Arial"/>
                <a:ea typeface="Arial"/>
                <a:cs typeface="Arial"/>
                <a:sym typeface="Arial"/>
              </a:rPr>
              <a:t>(2),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94-110. Retrieved from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u="sng">
                <a:solidFill>
                  <a:srgbClr val="1155CC"/>
                </a:solidFill>
                <a:highlight>
                  <a:srgbClr val="FFFFFF"/>
                </a:highlight>
                <a:latin typeface="Arial"/>
                <a:ea typeface="Arial"/>
                <a:cs typeface="Arial"/>
                <a:sym typeface="Arial"/>
                <a:hlinkClick r:id="rId3">
                  <a:extLst>
                    <a:ext uri="{A12FA001-AC4F-418D-AE19-62706E023703}">
                      <ahyp:hlinkClr val="tx"/>
                    </a:ext>
                  </a:extLst>
                </a:hlinkClick>
              </a:rPr>
              <a:t>http://search.proquest.com.esearch.ut.edu/trade-journals/climbing-up-leaderboar</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d-empirical-study-applying/docview/1804471664/se-2</a:t>
            </a:r>
            <a:endParaRPr sz="1100">
              <a:solidFill>
                <a:srgbClr val="000000"/>
              </a:solidFill>
              <a:latin typeface="Arial"/>
              <a:ea typeface="Arial"/>
              <a:cs typeface="Arial"/>
              <a:sym typeface="Arial"/>
            </a:endParaRPr>
          </a:p>
          <a:p>
            <a:pPr indent="0" lvl="0" marL="0" rtl="0" algn="l">
              <a:spcBef>
                <a:spcPts val="0"/>
              </a:spcBef>
              <a:spcAft>
                <a:spcPts val="0"/>
              </a:spcAft>
              <a:buNone/>
            </a:pPr>
            <a:r>
              <a:rPr lang="en" sz="1100">
                <a:solidFill>
                  <a:srgbClr val="555555"/>
                </a:solidFill>
                <a:highlight>
                  <a:srgbClr val="FFFFFF"/>
                </a:highlight>
                <a:latin typeface="Arial"/>
                <a:ea typeface="Arial"/>
                <a:cs typeface="Arial"/>
                <a:sym typeface="Arial"/>
              </a:rPr>
              <a:t>Imran, H. (2019). Evaluation of awarding badges on Student’s engagement in gamified </a:t>
            </a:r>
            <a:endParaRPr sz="1100">
              <a:solidFill>
                <a:srgbClr val="555555"/>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555555"/>
                </a:solidFill>
                <a:highlight>
                  <a:srgbClr val="FFFFFF"/>
                </a:highlight>
                <a:latin typeface="Arial"/>
                <a:ea typeface="Arial"/>
                <a:cs typeface="Arial"/>
                <a:sym typeface="Arial"/>
              </a:rPr>
              <a:t>e-learning systems.</a:t>
            </a:r>
            <a:r>
              <a:rPr i="1" lang="en" sz="1100">
                <a:solidFill>
                  <a:srgbClr val="555555"/>
                </a:solidFill>
                <a:highlight>
                  <a:srgbClr val="FFFFFF"/>
                </a:highlight>
                <a:latin typeface="Arial"/>
                <a:ea typeface="Arial"/>
                <a:cs typeface="Arial"/>
                <a:sym typeface="Arial"/>
              </a:rPr>
              <a:t> Smart Learning Environments, 6</a:t>
            </a:r>
            <a:r>
              <a:rPr lang="en" sz="1100">
                <a:solidFill>
                  <a:srgbClr val="555555"/>
                </a:solidFill>
                <a:highlight>
                  <a:srgbClr val="FFFFFF"/>
                </a:highlight>
                <a:latin typeface="Arial"/>
                <a:ea typeface="Arial"/>
                <a:cs typeface="Arial"/>
                <a:sym typeface="Arial"/>
              </a:rPr>
              <a:t>(1), 1-12. </a:t>
            </a:r>
            <a:endParaRPr sz="1100">
              <a:solidFill>
                <a:srgbClr val="555555"/>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555555"/>
                </a:solidFill>
                <a:highlight>
                  <a:srgbClr val="FFFFFF"/>
                </a:highlight>
                <a:latin typeface="Arial"/>
                <a:ea typeface="Arial"/>
                <a:cs typeface="Arial"/>
                <a:sym typeface="Arial"/>
              </a:rPr>
              <a:t>doi:</a:t>
            </a:r>
            <a:r>
              <a:rPr lang="en" sz="1100" u="sng">
                <a:solidFill>
                  <a:srgbClr val="1155CC"/>
                </a:solidFill>
                <a:highlight>
                  <a:srgbClr val="FFFFFF"/>
                </a:highlight>
                <a:latin typeface="Arial"/>
                <a:ea typeface="Arial"/>
                <a:cs typeface="Arial"/>
                <a:sym typeface="Arial"/>
                <a:hlinkClick r:id="rId4">
                  <a:extLst>
                    <a:ext uri="{A12FA001-AC4F-418D-AE19-62706E023703}">
                      <ahyp:hlinkClr val="tx"/>
                    </a:ext>
                  </a:extLst>
                </a:hlinkClick>
              </a:rPr>
              <a:t>http://dx.doi.org/10.1186/s40561-019-0093-2</a:t>
            </a:r>
            <a:endParaRPr sz="1100">
              <a:solidFill>
                <a:srgbClr val="555555"/>
              </a:solidFill>
              <a:highlight>
                <a:srgbClr val="FFFFFF"/>
              </a:highlight>
              <a:latin typeface="Arial"/>
              <a:ea typeface="Arial"/>
              <a:cs typeface="Arial"/>
              <a:sym typeface="Arial"/>
            </a:endParaRPr>
          </a:p>
          <a:p>
            <a:pPr indent="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Jayalath, J., &amp; Esichaikul, V. (2020;2022;). Gamification to enhance motivation and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engagement in blended eLearning for technical and vocational education and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000000"/>
                </a:solidFill>
                <a:highlight>
                  <a:srgbClr val="FFFFFF"/>
                </a:highlight>
                <a:latin typeface="Arial"/>
                <a:ea typeface="Arial"/>
                <a:cs typeface="Arial"/>
                <a:sym typeface="Arial"/>
              </a:rPr>
              <a:t>training. </a:t>
            </a:r>
            <a:r>
              <a:rPr i="1" lang="en" sz="1100">
                <a:solidFill>
                  <a:srgbClr val="000000"/>
                </a:solidFill>
                <a:highlight>
                  <a:srgbClr val="FFFFFF"/>
                </a:highlight>
                <a:latin typeface="Arial"/>
                <a:ea typeface="Arial"/>
                <a:cs typeface="Arial"/>
                <a:sym typeface="Arial"/>
              </a:rPr>
              <a:t>Technology, Knowledge and Learning</a:t>
            </a:r>
            <a:r>
              <a:rPr lang="en" sz="1100">
                <a:solidFill>
                  <a:srgbClr val="000000"/>
                </a:solidFill>
                <a:highlight>
                  <a:srgbClr val="FFFFFF"/>
                </a:highlight>
                <a:latin typeface="Arial"/>
                <a:ea typeface="Arial"/>
                <a:cs typeface="Arial"/>
                <a:sym typeface="Arial"/>
              </a:rPr>
              <a:t>, 27(1), 91-118. </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u="sng">
                <a:solidFill>
                  <a:srgbClr val="1155CC"/>
                </a:solidFill>
                <a:highlight>
                  <a:srgbClr val="FFFFFF"/>
                </a:highlight>
                <a:latin typeface="Arial"/>
                <a:ea typeface="Arial"/>
                <a:cs typeface="Arial"/>
                <a:sym typeface="Arial"/>
                <a:hlinkClick r:id="rId5">
                  <a:extLst>
                    <a:ext uri="{A12FA001-AC4F-418D-AE19-62706E023703}">
                      <ahyp:hlinkClr val="tx"/>
                    </a:ext>
                  </a:extLst>
                </a:hlinkClick>
              </a:rPr>
              <a:t>https://doi.org/10.1007/s10758-020-09466-2</a:t>
            </a:r>
            <a:endParaRPr sz="1100">
              <a:solidFill>
                <a:srgbClr val="000000"/>
              </a:solidFill>
              <a:highlight>
                <a:srgbClr val="FFFFFF"/>
              </a:highlight>
              <a:latin typeface="Arial"/>
              <a:ea typeface="Arial"/>
              <a:cs typeface="Arial"/>
              <a:sym typeface="Arial"/>
            </a:endParaRPr>
          </a:p>
          <a:p>
            <a:pPr indent="457200" lvl="0" marL="0" rtl="0" algn="l">
              <a:spcBef>
                <a:spcPts val="0"/>
              </a:spcBef>
              <a:spcAft>
                <a:spcPts val="0"/>
              </a:spcAft>
              <a:buNone/>
            </a:pPr>
            <a:r>
              <a:t/>
            </a:r>
            <a:endParaRPr sz="1100">
              <a:solidFill>
                <a:srgbClr val="555555"/>
              </a:solidFill>
              <a:highlight>
                <a:srgbClr val="FFFFFF"/>
              </a:highlight>
              <a:latin typeface="Arial"/>
              <a:ea typeface="Arial"/>
              <a:cs typeface="Arial"/>
              <a:sym typeface="Arial"/>
            </a:endParaRPr>
          </a:p>
          <a:p>
            <a:pPr indent="0" lvl="0" marL="0" rtl="0" algn="l">
              <a:spcBef>
                <a:spcPts val="0"/>
              </a:spcBef>
              <a:spcAft>
                <a:spcPts val="0"/>
              </a:spcAft>
              <a:buNone/>
            </a:pPr>
            <a:r>
              <a:rPr lang="en" sz="1100">
                <a:solidFill>
                  <a:srgbClr val="333333"/>
                </a:solidFill>
                <a:highlight>
                  <a:srgbClr val="FFFFFF"/>
                </a:highlight>
                <a:latin typeface="Arial"/>
                <a:ea typeface="Arial"/>
                <a:cs typeface="Arial"/>
                <a:sym typeface="Arial"/>
              </a:rPr>
              <a:t>Subhash, S., &amp; Cudney, E. A. (2018). Gamified learning in higher education: A </a:t>
            </a:r>
            <a:endParaRPr sz="1100">
              <a:solidFill>
                <a:srgbClr val="333333"/>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a:solidFill>
                  <a:srgbClr val="333333"/>
                </a:solidFill>
                <a:highlight>
                  <a:srgbClr val="FFFFFF"/>
                </a:highlight>
                <a:latin typeface="Arial"/>
                <a:ea typeface="Arial"/>
                <a:cs typeface="Arial"/>
                <a:sym typeface="Arial"/>
              </a:rPr>
              <a:t>systematic review of the literature.</a:t>
            </a:r>
            <a:r>
              <a:rPr i="1" lang="en" sz="1100">
                <a:solidFill>
                  <a:srgbClr val="333333"/>
                </a:solidFill>
                <a:highlight>
                  <a:srgbClr val="FFFFFF"/>
                </a:highlight>
                <a:latin typeface="Arial"/>
                <a:ea typeface="Arial"/>
                <a:cs typeface="Arial"/>
                <a:sym typeface="Arial"/>
              </a:rPr>
              <a:t> Computers in Human Behavior</a:t>
            </a:r>
            <a:r>
              <a:rPr lang="en" sz="1100">
                <a:solidFill>
                  <a:srgbClr val="333333"/>
                </a:solidFill>
                <a:highlight>
                  <a:srgbClr val="FFFFFF"/>
                </a:highlight>
                <a:latin typeface="Arial"/>
                <a:ea typeface="Arial"/>
                <a:cs typeface="Arial"/>
                <a:sym typeface="Arial"/>
              </a:rPr>
              <a:t>, 87, 192-206.</a:t>
            </a:r>
            <a:endParaRPr sz="1100">
              <a:solidFill>
                <a:srgbClr val="333333"/>
              </a:solidFill>
              <a:highlight>
                <a:srgbClr val="FFFFFF"/>
              </a:highlight>
              <a:latin typeface="Arial"/>
              <a:ea typeface="Arial"/>
              <a:cs typeface="Arial"/>
              <a:sym typeface="Arial"/>
            </a:endParaRPr>
          </a:p>
          <a:p>
            <a:pPr indent="457200" lvl="0" marL="0" rtl="0" algn="l">
              <a:spcBef>
                <a:spcPts val="0"/>
              </a:spcBef>
              <a:spcAft>
                <a:spcPts val="0"/>
              </a:spcAft>
              <a:buNone/>
            </a:pPr>
            <a:r>
              <a:rPr lang="en" sz="1100" u="sng">
                <a:solidFill>
                  <a:srgbClr val="1155CC"/>
                </a:solidFill>
                <a:highlight>
                  <a:srgbClr val="FFFFFF"/>
                </a:highlight>
                <a:latin typeface="Arial"/>
                <a:ea typeface="Arial"/>
                <a:cs typeface="Arial"/>
                <a:sym typeface="Arial"/>
                <a:hlinkClick r:id="rId6">
                  <a:extLst>
                    <a:ext uri="{A12FA001-AC4F-418D-AE19-62706E023703}">
                      <ahyp:hlinkClr val="tx"/>
                    </a:ext>
                  </a:extLst>
                </a:hlinkClick>
              </a:rPr>
              <a:t>https://doi.org/10.1016/j.chb.2018.05.028</a:t>
            </a:r>
            <a:endParaRPr sz="1100">
              <a:solidFill>
                <a:srgbClr val="555555"/>
              </a:solidFill>
              <a:highlight>
                <a:srgbClr val="FFFFFF"/>
              </a:highlight>
              <a:latin typeface="Arial"/>
              <a:ea typeface="Arial"/>
              <a:cs typeface="Arial"/>
              <a:sym typeface="Arial"/>
            </a:endParaRPr>
          </a:p>
          <a:p>
            <a:pPr indent="0" lvl="0" marL="0" rtl="0" algn="l">
              <a:spcBef>
                <a:spcPts val="0"/>
              </a:spcBef>
              <a:spcAft>
                <a:spcPts val="0"/>
              </a:spcAft>
              <a:buNone/>
            </a:pPr>
            <a:r>
              <a:rPr lang="en" sz="1100">
                <a:solidFill>
                  <a:srgbClr val="555555"/>
                </a:solidFill>
                <a:highlight>
                  <a:srgbClr val="FFFFFF"/>
                </a:highlight>
                <a:latin typeface="Arial"/>
                <a:ea typeface="Arial"/>
                <a:cs typeface="Arial"/>
                <a:sym typeface="Arial"/>
              </a:rPr>
              <a:t>Tegtmeier, T., Neofotistos, S., &amp; Noormohamed, N. A. (2013). How gamification rewards </a:t>
            </a:r>
            <a:endParaRPr sz="1100">
              <a:solidFill>
                <a:srgbClr val="555555"/>
              </a:solidFill>
              <a:highlight>
                <a:srgbClr val="FFFFFF"/>
              </a:highlight>
              <a:latin typeface="Arial"/>
              <a:ea typeface="Arial"/>
              <a:cs typeface="Arial"/>
              <a:sym typeface="Arial"/>
            </a:endParaRPr>
          </a:p>
          <a:p>
            <a:pPr indent="0" lvl="0" marL="457200" rtl="0" algn="l">
              <a:spcBef>
                <a:spcPts val="0"/>
              </a:spcBef>
              <a:spcAft>
                <a:spcPts val="0"/>
              </a:spcAft>
              <a:buNone/>
            </a:pPr>
            <a:r>
              <a:rPr lang="en" sz="1100">
                <a:solidFill>
                  <a:srgbClr val="555555"/>
                </a:solidFill>
                <a:highlight>
                  <a:srgbClr val="FFFFFF"/>
                </a:highlight>
                <a:latin typeface="Arial"/>
                <a:ea typeface="Arial"/>
                <a:cs typeface="Arial"/>
                <a:sym typeface="Arial"/>
              </a:rPr>
              <a:t>college-aged consumer loyalty: One click at a time.</a:t>
            </a:r>
            <a:r>
              <a:rPr i="1" lang="en" sz="1100">
                <a:solidFill>
                  <a:srgbClr val="555555"/>
                </a:solidFill>
                <a:highlight>
                  <a:srgbClr val="FFFFFF"/>
                </a:highlight>
                <a:latin typeface="Arial"/>
                <a:ea typeface="Arial"/>
                <a:cs typeface="Arial"/>
                <a:sym typeface="Arial"/>
              </a:rPr>
              <a:t> Competition Forum, 11</a:t>
            </a:r>
            <a:r>
              <a:rPr lang="en" sz="1100">
                <a:solidFill>
                  <a:srgbClr val="555555"/>
                </a:solidFill>
                <a:highlight>
                  <a:srgbClr val="FFFFFF"/>
                </a:highlight>
                <a:latin typeface="Arial"/>
                <a:ea typeface="Arial"/>
                <a:cs typeface="Arial"/>
                <a:sym typeface="Arial"/>
              </a:rPr>
              <a:t>(2), 	177-184. Retrieved from </a:t>
            </a:r>
            <a:r>
              <a:rPr lang="en" sz="1100" u="sng">
                <a:solidFill>
                  <a:srgbClr val="1155CC"/>
                </a:solidFill>
                <a:highlight>
                  <a:srgbClr val="FFFFFF"/>
                </a:highlight>
                <a:latin typeface="Arial"/>
                <a:ea typeface="Arial"/>
                <a:cs typeface="Arial"/>
                <a:sym typeface="Arial"/>
                <a:hlinkClick r:id="rId7">
                  <a:extLst>
                    <a:ext uri="{A12FA001-AC4F-418D-AE19-62706E023703}">
                      <ahyp:hlinkClr val="tx"/>
                    </a:ext>
                  </a:extLst>
                </a:hlinkClick>
              </a:rPr>
              <a:t>http://search.proquest.com.esearch.ut.edu/scholarly-journals/how-gamification-rewards-colle</a:t>
            </a:r>
            <a:r>
              <a:rPr lang="en" sz="1100">
                <a:solidFill>
                  <a:srgbClr val="555555"/>
                </a:solidFill>
                <a:highlight>
                  <a:srgbClr val="FFFFFF"/>
                </a:highlight>
                <a:latin typeface="Arial"/>
                <a:ea typeface="Arial"/>
                <a:cs typeface="Arial"/>
                <a:sym typeface="Arial"/>
              </a:rPr>
              <a:t>ge-aged-consumer/docview/1756026730/se-2?accountid=14762</a:t>
            </a:r>
            <a:endParaRPr sz="1100">
              <a:solidFill>
                <a:srgbClr val="555555"/>
              </a:solidFill>
              <a:highlight>
                <a:srgbClr val="FFFFFF"/>
              </a:highlight>
              <a:latin typeface="Arial"/>
              <a:ea typeface="Arial"/>
              <a:cs typeface="Arial"/>
              <a:sym typeface="Arial"/>
            </a:endParaRPr>
          </a:p>
          <a:p>
            <a:pPr indent="0" lvl="0" marL="0" rtl="0" algn="l">
              <a:lnSpc>
                <a:spcPct val="200000"/>
              </a:lnSpc>
              <a:spcBef>
                <a:spcPts val="0"/>
              </a:spcBef>
              <a:spcAft>
                <a:spcPts val="0"/>
              </a:spcAft>
              <a:buNone/>
            </a:pPr>
            <a:r>
              <a:t/>
            </a:r>
            <a:endParaRPr sz="1100">
              <a:solidFill>
                <a:srgbClr val="555555"/>
              </a:solidFill>
              <a:highlight>
                <a:srgbClr val="FFFFFF"/>
              </a:highlight>
              <a:latin typeface="Arial"/>
              <a:ea typeface="Arial"/>
              <a:cs typeface="Arial"/>
              <a:sym typeface="Arial"/>
            </a:endParaRPr>
          </a:p>
          <a:p>
            <a:pPr indent="457200" lvl="0" marL="0" rtl="0" algn="l">
              <a:spcBef>
                <a:spcPts val="0"/>
              </a:spcBef>
              <a:spcAft>
                <a:spcPts val="0"/>
              </a:spcAft>
              <a:buNone/>
            </a:pPr>
            <a:r>
              <a:t/>
            </a:r>
            <a:endParaRPr sz="1100">
              <a:solidFill>
                <a:srgbClr val="555555"/>
              </a:solidFill>
              <a:highlight>
                <a:srgbClr val="FFFFFF"/>
              </a:highlight>
              <a:latin typeface="Arial"/>
              <a:ea typeface="Arial"/>
              <a:cs typeface="Arial"/>
              <a:sym typeface="Arial"/>
            </a:endParaRPr>
          </a:p>
          <a:p>
            <a:pPr indent="457200" lvl="0" marL="0" rtl="0" algn="l">
              <a:spcBef>
                <a:spcPts val="1200"/>
              </a:spcBef>
              <a:spcAft>
                <a:spcPts val="1200"/>
              </a:spcAft>
              <a:buNone/>
            </a:pPr>
            <a:r>
              <a:t/>
            </a:r>
            <a:endParaRPr sz="7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Brief IDT History</a:t>
            </a:r>
            <a:endParaRPr/>
          </a:p>
        </p:txBody>
      </p:sp>
      <p:sp>
        <p:nvSpPr>
          <p:cNvPr id="93" name="Google Shape;93;p14"/>
          <p:cNvSpPr txBox="1"/>
          <p:nvPr>
            <p:ph idx="1" type="body"/>
          </p:nvPr>
        </p:nvSpPr>
        <p:spPr>
          <a:xfrm>
            <a:off x="311700" y="1628775"/>
            <a:ext cx="8520600" cy="29403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SzPts val="2100"/>
              <a:buChar char="●"/>
            </a:pPr>
            <a:r>
              <a:rPr lang="en" sz="2100"/>
              <a:t>Instructional Design was transformed during WW2</a:t>
            </a:r>
            <a:endParaRPr sz="2100"/>
          </a:p>
          <a:p>
            <a:pPr indent="-361950" lvl="0" marL="457200" rtl="0" algn="l">
              <a:spcBef>
                <a:spcPts val="0"/>
              </a:spcBef>
              <a:spcAft>
                <a:spcPts val="0"/>
              </a:spcAft>
              <a:buSzPts val="2100"/>
              <a:buChar char="●"/>
            </a:pPr>
            <a:r>
              <a:rPr lang="en" sz="2100"/>
              <a:t>Started off as “visual instruction”</a:t>
            </a:r>
            <a:endParaRPr sz="2100"/>
          </a:p>
          <a:p>
            <a:pPr indent="-361950" lvl="0" marL="457200" rtl="0" algn="l">
              <a:spcBef>
                <a:spcPts val="0"/>
              </a:spcBef>
              <a:spcAft>
                <a:spcPts val="0"/>
              </a:spcAft>
              <a:buSzPts val="2100"/>
              <a:buChar char="●"/>
            </a:pPr>
            <a:r>
              <a:rPr lang="en" sz="2100"/>
              <a:t>Audio elements were added to create a more “full” picture of instructional design</a:t>
            </a:r>
            <a:endParaRPr sz="2100"/>
          </a:p>
          <a:p>
            <a:pPr indent="-361950" lvl="0" marL="457200" rtl="0" algn="l">
              <a:spcBef>
                <a:spcPts val="0"/>
              </a:spcBef>
              <a:spcAft>
                <a:spcPts val="0"/>
              </a:spcAft>
              <a:buSzPts val="2100"/>
              <a:buChar char="●"/>
            </a:pPr>
            <a:r>
              <a:rPr lang="en" sz="2100"/>
              <a:t>Was later adopted as a process of instructional design</a:t>
            </a:r>
            <a:endParaRPr sz="21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t>Gamification throughout time: Leveling Up</a:t>
            </a:r>
            <a:endParaRPr sz="2500"/>
          </a:p>
        </p:txBody>
      </p:sp>
      <p:grpSp>
        <p:nvGrpSpPr>
          <p:cNvPr id="99" name="Google Shape;99;p15"/>
          <p:cNvGrpSpPr/>
          <p:nvPr/>
        </p:nvGrpSpPr>
        <p:grpSpPr>
          <a:xfrm>
            <a:off x="431925" y="1304875"/>
            <a:ext cx="2628925" cy="3416400"/>
            <a:chOff x="431925" y="1304875"/>
            <a:chExt cx="2628925" cy="3416400"/>
          </a:xfrm>
        </p:grpSpPr>
        <p:sp>
          <p:nvSpPr>
            <p:cNvPr id="100" name="Google Shape;100;p15"/>
            <p:cNvSpPr txBox="1"/>
            <p:nvPr/>
          </p:nvSpPr>
          <p:spPr>
            <a:xfrm>
              <a:off x="431925" y="1304875"/>
              <a:ext cx="2628900" cy="464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5"/>
            <p:cNvSpPr/>
            <p:nvPr/>
          </p:nvSpPr>
          <p:spPr>
            <a:xfrm>
              <a:off x="431950" y="1304875"/>
              <a:ext cx="2628900" cy="34164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2" name="Google Shape;102;p15"/>
          <p:cNvSpPr txBox="1"/>
          <p:nvPr>
            <p:ph idx="4294967295" type="body"/>
          </p:nvPr>
        </p:nvSpPr>
        <p:spPr>
          <a:xfrm>
            <a:off x="506425" y="1304875"/>
            <a:ext cx="2494500" cy="46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lt1"/>
                </a:solidFill>
              </a:rPr>
              <a:t>1896</a:t>
            </a:r>
            <a:endParaRPr>
              <a:solidFill>
                <a:schemeClr val="lt1"/>
              </a:solidFill>
            </a:endParaRPr>
          </a:p>
        </p:txBody>
      </p:sp>
      <p:sp>
        <p:nvSpPr>
          <p:cNvPr id="103" name="Google Shape;103;p15"/>
          <p:cNvSpPr txBox="1"/>
          <p:nvPr>
            <p:ph idx="4294967295" type="body"/>
          </p:nvPr>
        </p:nvSpPr>
        <p:spPr>
          <a:xfrm>
            <a:off x="508325" y="1850300"/>
            <a:ext cx="2478600" cy="279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Businesses started seeking out ways to keep customers coming back. </a:t>
            </a:r>
            <a:endParaRPr sz="1600"/>
          </a:p>
          <a:p>
            <a:pPr indent="0" lvl="0" marL="0" rtl="0" algn="l">
              <a:spcBef>
                <a:spcPts val="1600"/>
              </a:spcBef>
              <a:spcAft>
                <a:spcPts val="1600"/>
              </a:spcAft>
              <a:buNone/>
            </a:pPr>
            <a:r>
              <a:rPr lang="en" sz="1600"/>
              <a:t>S&amp;H Green Stamps was the first company to enact a “loyalty program” which rewarded repeat customers with a stamp.</a:t>
            </a:r>
            <a:endParaRPr sz="1600"/>
          </a:p>
        </p:txBody>
      </p:sp>
      <p:grpSp>
        <p:nvGrpSpPr>
          <p:cNvPr id="104" name="Google Shape;104;p15"/>
          <p:cNvGrpSpPr/>
          <p:nvPr/>
        </p:nvGrpSpPr>
        <p:grpSpPr>
          <a:xfrm>
            <a:off x="3320450" y="1304875"/>
            <a:ext cx="2632500" cy="3416400"/>
            <a:chOff x="3320450" y="1304875"/>
            <a:chExt cx="2632500" cy="3416400"/>
          </a:xfrm>
        </p:grpSpPr>
        <p:sp>
          <p:nvSpPr>
            <p:cNvPr id="105" name="Google Shape;105;p15"/>
            <p:cNvSpPr txBox="1"/>
            <p:nvPr/>
          </p:nvSpPr>
          <p:spPr>
            <a:xfrm>
              <a:off x="3324050" y="1304875"/>
              <a:ext cx="2628900" cy="464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5"/>
            <p:cNvSpPr/>
            <p:nvPr/>
          </p:nvSpPr>
          <p:spPr>
            <a:xfrm>
              <a:off x="3320450" y="1304875"/>
              <a:ext cx="2628900" cy="34164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7" name="Google Shape;107;p15"/>
          <p:cNvSpPr txBox="1"/>
          <p:nvPr>
            <p:ph idx="4294967295" type="body"/>
          </p:nvPr>
        </p:nvSpPr>
        <p:spPr>
          <a:xfrm>
            <a:off x="3389450" y="1304875"/>
            <a:ext cx="2494500" cy="46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lt1"/>
                </a:solidFill>
              </a:rPr>
              <a:t>1908</a:t>
            </a:r>
            <a:endParaRPr>
              <a:solidFill>
                <a:schemeClr val="lt1"/>
              </a:solidFill>
            </a:endParaRPr>
          </a:p>
        </p:txBody>
      </p:sp>
      <p:sp>
        <p:nvSpPr>
          <p:cNvPr id="108" name="Google Shape;108;p15"/>
          <p:cNvSpPr txBox="1"/>
          <p:nvPr>
            <p:ph idx="4294967295" type="body"/>
          </p:nvPr>
        </p:nvSpPr>
        <p:spPr>
          <a:xfrm>
            <a:off x="3396775" y="1850300"/>
            <a:ext cx="2478600" cy="279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The Boy Scout Foundation was formed. </a:t>
            </a:r>
            <a:endParaRPr sz="1600"/>
          </a:p>
          <a:p>
            <a:pPr indent="0" lvl="0" marL="0" rtl="0" algn="l">
              <a:spcBef>
                <a:spcPts val="1600"/>
              </a:spcBef>
              <a:spcAft>
                <a:spcPts val="1600"/>
              </a:spcAft>
              <a:buNone/>
            </a:pPr>
            <a:r>
              <a:rPr lang="en" sz="1600"/>
              <a:t>The badge and leaderboard elements of gamification were displayed throughout </a:t>
            </a:r>
            <a:r>
              <a:rPr lang="en" sz="1600"/>
              <a:t>one's</a:t>
            </a:r>
            <a:r>
              <a:rPr lang="en" sz="1600"/>
              <a:t> journey in Boy Scouts</a:t>
            </a:r>
            <a:endParaRPr sz="1600"/>
          </a:p>
        </p:txBody>
      </p:sp>
      <p:grpSp>
        <p:nvGrpSpPr>
          <p:cNvPr id="109" name="Google Shape;109;p15"/>
          <p:cNvGrpSpPr/>
          <p:nvPr/>
        </p:nvGrpSpPr>
        <p:grpSpPr>
          <a:xfrm>
            <a:off x="6212550" y="1304875"/>
            <a:ext cx="2632500" cy="3416400"/>
            <a:chOff x="6212550" y="1304875"/>
            <a:chExt cx="2632500" cy="3416400"/>
          </a:xfrm>
        </p:grpSpPr>
        <p:sp>
          <p:nvSpPr>
            <p:cNvPr id="110" name="Google Shape;110;p15"/>
            <p:cNvSpPr/>
            <p:nvPr/>
          </p:nvSpPr>
          <p:spPr>
            <a:xfrm>
              <a:off x="6215400" y="1304875"/>
              <a:ext cx="2628900" cy="34164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5"/>
            <p:cNvSpPr txBox="1"/>
            <p:nvPr/>
          </p:nvSpPr>
          <p:spPr>
            <a:xfrm>
              <a:off x="6212550" y="1304875"/>
              <a:ext cx="2632500" cy="464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2" name="Google Shape;112;p15"/>
          <p:cNvSpPr txBox="1"/>
          <p:nvPr>
            <p:ph idx="4294967295" type="body"/>
          </p:nvPr>
        </p:nvSpPr>
        <p:spPr>
          <a:xfrm>
            <a:off x="6272475" y="1304875"/>
            <a:ext cx="2494500" cy="46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lt1"/>
                </a:solidFill>
              </a:rPr>
              <a:t>1973</a:t>
            </a:r>
            <a:endParaRPr>
              <a:solidFill>
                <a:schemeClr val="lt1"/>
              </a:solidFill>
            </a:endParaRPr>
          </a:p>
        </p:txBody>
      </p:sp>
      <p:sp>
        <p:nvSpPr>
          <p:cNvPr id="113" name="Google Shape;113;p15"/>
          <p:cNvSpPr txBox="1"/>
          <p:nvPr>
            <p:ph idx="4294967295" type="body"/>
          </p:nvPr>
        </p:nvSpPr>
        <p:spPr>
          <a:xfrm>
            <a:off x="6286400" y="1850300"/>
            <a:ext cx="2478600" cy="279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The Game of Work was written and released by Charles Coonradt. </a:t>
            </a:r>
            <a:endParaRPr sz="1600"/>
          </a:p>
          <a:p>
            <a:pPr indent="0" lvl="0" marL="0" rtl="0" algn="l">
              <a:spcBef>
                <a:spcPts val="1600"/>
              </a:spcBef>
              <a:spcAft>
                <a:spcPts val="1600"/>
              </a:spcAft>
              <a:buNone/>
            </a:pPr>
            <a:r>
              <a:rPr lang="en" sz="1600"/>
              <a:t>He saw declining employee engagement as a way to add “fun and games” to the workforce and engage employees.</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Leveling Up</a:t>
            </a:r>
            <a:endParaRPr/>
          </a:p>
        </p:txBody>
      </p:sp>
      <p:sp>
        <p:nvSpPr>
          <p:cNvPr id="119" name="Google Shape;119;p16"/>
          <p:cNvSpPr/>
          <p:nvPr/>
        </p:nvSpPr>
        <p:spPr>
          <a:xfrm>
            <a:off x="432350" y="1304875"/>
            <a:ext cx="2469300" cy="607800"/>
          </a:xfrm>
          <a:prstGeom prst="homePlate">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20" name="Google Shape;120;p16"/>
          <p:cNvSpPr txBox="1"/>
          <p:nvPr>
            <p:ph idx="4294967295" type="body"/>
          </p:nvPr>
        </p:nvSpPr>
        <p:spPr>
          <a:xfrm>
            <a:off x="432350"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1978</a:t>
            </a:r>
            <a:endParaRPr>
              <a:solidFill>
                <a:schemeClr val="lt1"/>
              </a:solidFill>
            </a:endParaRPr>
          </a:p>
        </p:txBody>
      </p:sp>
      <p:sp>
        <p:nvSpPr>
          <p:cNvPr id="121" name="Google Shape;121;p16"/>
          <p:cNvSpPr txBox="1"/>
          <p:nvPr>
            <p:ph idx="4294967295" type="body"/>
          </p:nvPr>
        </p:nvSpPr>
        <p:spPr>
          <a:xfrm>
            <a:off x="432350"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The beginning of social video games. </a:t>
            </a:r>
            <a:endParaRPr sz="1600"/>
          </a:p>
          <a:p>
            <a:pPr indent="0" lvl="0" marL="0" rtl="0" algn="l">
              <a:spcBef>
                <a:spcPts val="800"/>
              </a:spcBef>
              <a:spcAft>
                <a:spcPts val="800"/>
              </a:spcAft>
              <a:buNone/>
            </a:pPr>
            <a:r>
              <a:rPr lang="en" sz="1600"/>
              <a:t>MUD1 was created, the first multi-user dungeon game. This was the start of today’s social online gaming realm.</a:t>
            </a:r>
            <a:endParaRPr sz="1600"/>
          </a:p>
        </p:txBody>
      </p:sp>
      <p:sp>
        <p:nvSpPr>
          <p:cNvPr id="122" name="Google Shape;122;p16"/>
          <p:cNvSpPr/>
          <p:nvPr/>
        </p:nvSpPr>
        <p:spPr>
          <a:xfrm>
            <a:off x="3044777" y="1304875"/>
            <a:ext cx="2760600" cy="607800"/>
          </a:xfrm>
          <a:prstGeom prst="chevron">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23" name="Google Shape;123;p16"/>
          <p:cNvSpPr txBox="1"/>
          <p:nvPr>
            <p:ph idx="4294967295" type="body"/>
          </p:nvPr>
        </p:nvSpPr>
        <p:spPr>
          <a:xfrm>
            <a:off x="3336150"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1980s</a:t>
            </a:r>
            <a:endParaRPr>
              <a:solidFill>
                <a:schemeClr val="lt1"/>
              </a:solidFill>
            </a:endParaRPr>
          </a:p>
        </p:txBody>
      </p:sp>
      <p:sp>
        <p:nvSpPr>
          <p:cNvPr id="124" name="Google Shape;124;p16"/>
          <p:cNvSpPr txBox="1"/>
          <p:nvPr>
            <p:ph idx="4294967295" type="body"/>
          </p:nvPr>
        </p:nvSpPr>
        <p:spPr>
          <a:xfrm>
            <a:off x="3336146"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Researchers see how academics could benefit from </a:t>
            </a:r>
            <a:r>
              <a:rPr lang="en" sz="1600"/>
              <a:t>gaming</a:t>
            </a:r>
            <a:r>
              <a:rPr lang="en" sz="1600"/>
              <a:t>. </a:t>
            </a:r>
            <a:endParaRPr sz="1600"/>
          </a:p>
          <a:p>
            <a:pPr indent="0" lvl="0" marL="0" rtl="0" algn="l">
              <a:spcBef>
                <a:spcPts val="800"/>
              </a:spcBef>
              <a:spcAft>
                <a:spcPts val="0"/>
              </a:spcAft>
              <a:buNone/>
            </a:pPr>
            <a:r>
              <a:rPr lang="en" sz="1600"/>
              <a:t>Articles emerge exploring what could be learned from computer games and how they can target and practice skills.</a:t>
            </a:r>
            <a:endParaRPr sz="1600"/>
          </a:p>
          <a:p>
            <a:pPr indent="0" lvl="0" marL="0" rtl="0" algn="l">
              <a:spcBef>
                <a:spcPts val="800"/>
              </a:spcBef>
              <a:spcAft>
                <a:spcPts val="800"/>
              </a:spcAft>
              <a:buNone/>
            </a:pPr>
            <a:r>
              <a:t/>
            </a:r>
            <a:endParaRPr sz="1600"/>
          </a:p>
        </p:txBody>
      </p:sp>
      <p:sp>
        <p:nvSpPr>
          <p:cNvPr id="125" name="Google Shape;125;p16"/>
          <p:cNvSpPr/>
          <p:nvPr/>
        </p:nvSpPr>
        <p:spPr>
          <a:xfrm>
            <a:off x="5948502" y="1304875"/>
            <a:ext cx="2760600" cy="607800"/>
          </a:xfrm>
          <a:prstGeom prst="chevron">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26" name="Google Shape;126;p16"/>
          <p:cNvSpPr txBox="1"/>
          <p:nvPr>
            <p:ph idx="4294967295" type="body"/>
          </p:nvPr>
        </p:nvSpPr>
        <p:spPr>
          <a:xfrm>
            <a:off x="6254233"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2002</a:t>
            </a:r>
            <a:endParaRPr>
              <a:solidFill>
                <a:schemeClr val="lt1"/>
              </a:solidFill>
            </a:endParaRPr>
          </a:p>
        </p:txBody>
      </p:sp>
      <p:sp>
        <p:nvSpPr>
          <p:cNvPr id="127" name="Google Shape;127;p16"/>
          <p:cNvSpPr txBox="1"/>
          <p:nvPr>
            <p:ph idx="4294967295" type="body"/>
          </p:nvPr>
        </p:nvSpPr>
        <p:spPr>
          <a:xfrm>
            <a:off x="6254226"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‘Gamification’ is born. </a:t>
            </a:r>
            <a:endParaRPr sz="1600"/>
          </a:p>
          <a:p>
            <a:pPr indent="0" lvl="0" marL="0" rtl="0" algn="l">
              <a:spcBef>
                <a:spcPts val="800"/>
              </a:spcBef>
              <a:spcAft>
                <a:spcPts val="800"/>
              </a:spcAft>
              <a:buNone/>
            </a:pPr>
            <a:r>
              <a:rPr lang="en" sz="1600"/>
              <a:t>Nick Pelling is a game designer who coins the word gamification and creates a game like interface for tasks such as ATM, vending machines and other electronics.</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7"/>
          <p:cNvSpPr txBox="1"/>
          <p:nvPr>
            <p:ph type="title"/>
          </p:nvPr>
        </p:nvSpPr>
        <p:spPr>
          <a:xfrm>
            <a:off x="161725" y="1007250"/>
            <a:ext cx="4045200" cy="1564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Gamification</a:t>
            </a:r>
            <a:endParaRPr/>
          </a:p>
        </p:txBody>
      </p:sp>
      <p:sp>
        <p:nvSpPr>
          <p:cNvPr id="133" name="Google Shape;133;p17"/>
          <p:cNvSpPr txBox="1"/>
          <p:nvPr>
            <p:ph idx="1" type="subTitle"/>
          </p:nvPr>
        </p:nvSpPr>
        <p:spPr>
          <a:xfrm>
            <a:off x="265500" y="2769001"/>
            <a:ext cx="4045200" cy="1269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Defined</a:t>
            </a:r>
            <a:endParaRPr/>
          </a:p>
        </p:txBody>
      </p:sp>
      <p:sp>
        <p:nvSpPr>
          <p:cNvPr id="134" name="Google Shape;134;p17"/>
          <p:cNvSpPr txBox="1"/>
          <p:nvPr>
            <p:ph idx="2" type="body"/>
          </p:nvPr>
        </p:nvSpPr>
        <p:spPr>
          <a:xfrm>
            <a:off x="6317950" y="724200"/>
            <a:ext cx="2458500" cy="36951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lang="en"/>
              <a:t>Webster defines Gamification as: the process of adding games or game-like elements to something (such as a task) so as to encourage participation. </a:t>
            </a:r>
            <a:endParaRPr/>
          </a:p>
        </p:txBody>
      </p:sp>
      <p:pic>
        <p:nvPicPr>
          <p:cNvPr id="135" name="Google Shape;135;p17"/>
          <p:cNvPicPr preferRelativeResize="0"/>
          <p:nvPr/>
        </p:nvPicPr>
        <p:blipFill>
          <a:blip r:embed="rId3">
            <a:alphaModFix/>
          </a:blip>
          <a:stretch>
            <a:fillRect/>
          </a:stretch>
        </p:blipFill>
        <p:spPr>
          <a:xfrm>
            <a:off x="593950" y="0"/>
            <a:ext cx="5483451" cy="5143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type="title"/>
          </p:nvPr>
        </p:nvSpPr>
        <p:spPr>
          <a:xfrm>
            <a:off x="2133000" y="2152350"/>
            <a:ext cx="48780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Gamification Today</a:t>
            </a:r>
            <a:endParaRPr/>
          </a:p>
        </p:txBody>
      </p:sp>
      <p:pic>
        <p:nvPicPr>
          <p:cNvPr id="141" name="Google Shape;141;p18"/>
          <p:cNvPicPr preferRelativeResize="0"/>
          <p:nvPr/>
        </p:nvPicPr>
        <p:blipFill>
          <a:blip r:embed="rId3">
            <a:alphaModFix/>
          </a:blip>
          <a:stretch>
            <a:fillRect/>
          </a:stretch>
        </p:blipFill>
        <p:spPr>
          <a:xfrm>
            <a:off x="6654275" y="2938372"/>
            <a:ext cx="1920209" cy="1847553"/>
          </a:xfrm>
          <a:prstGeom prst="rect">
            <a:avLst/>
          </a:prstGeom>
          <a:noFill/>
          <a:ln>
            <a:noFill/>
          </a:ln>
        </p:spPr>
      </p:pic>
      <p:pic>
        <p:nvPicPr>
          <p:cNvPr id="142" name="Google Shape;142;p18"/>
          <p:cNvPicPr preferRelativeResize="0"/>
          <p:nvPr/>
        </p:nvPicPr>
        <p:blipFill>
          <a:blip r:embed="rId3">
            <a:alphaModFix/>
          </a:blip>
          <a:stretch>
            <a:fillRect/>
          </a:stretch>
        </p:blipFill>
        <p:spPr>
          <a:xfrm>
            <a:off x="439225" y="453372"/>
            <a:ext cx="1920209" cy="184755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9"/>
          <p:cNvSpPr txBox="1"/>
          <p:nvPr>
            <p:ph type="title"/>
          </p:nvPr>
        </p:nvSpPr>
        <p:spPr>
          <a:xfrm flipH="1" rot="10800000">
            <a:off x="311700" y="-301900"/>
            <a:ext cx="6190500" cy="17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9"/>
          <p:cNvSpPr txBox="1"/>
          <p:nvPr>
            <p:ph idx="1" type="body"/>
          </p:nvPr>
        </p:nvSpPr>
        <p:spPr>
          <a:xfrm>
            <a:off x="311700" y="91125"/>
            <a:ext cx="5733600" cy="4541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Throughout the progression of the 2000s, gamification has entered daily </a:t>
            </a:r>
            <a:r>
              <a:rPr lang="en"/>
              <a:t>aspects</a:t>
            </a:r>
            <a:r>
              <a:rPr lang="en"/>
              <a:t> of our life and what we see on our cell phones, in the classroom and in daily activities.  </a:t>
            </a:r>
            <a:endParaRPr/>
          </a:p>
          <a:p>
            <a:pPr indent="-342900" lvl="0" marL="457200" rtl="0" algn="l">
              <a:spcBef>
                <a:spcPts val="0"/>
              </a:spcBef>
              <a:spcAft>
                <a:spcPts val="0"/>
              </a:spcAft>
              <a:buSzPts val="1800"/>
              <a:buChar char="●"/>
            </a:pPr>
            <a:r>
              <a:rPr lang="en"/>
              <a:t>Marketing companies around the world have utilized gamification </a:t>
            </a:r>
            <a:r>
              <a:rPr lang="en"/>
              <a:t>techniques</a:t>
            </a:r>
            <a:r>
              <a:rPr lang="en"/>
              <a:t> to get interactions from consumers and leave them </a:t>
            </a:r>
            <a:r>
              <a:rPr lang="en"/>
              <a:t>with their product in mind to share on social mediums for example interactive Snapchat filter ads.</a:t>
            </a:r>
            <a:endParaRPr/>
          </a:p>
          <a:p>
            <a:pPr indent="-342900" lvl="0" marL="457200" rtl="0" algn="l">
              <a:spcBef>
                <a:spcPts val="0"/>
              </a:spcBef>
              <a:spcAft>
                <a:spcPts val="0"/>
              </a:spcAft>
              <a:buSzPts val="1800"/>
              <a:buChar char="●"/>
            </a:pPr>
            <a:r>
              <a:rPr lang="en"/>
              <a:t>My first memory of gamification in my youth growing up was collecting box tops (program started in 1996) off of products to turn in for prizes at school. I can see how large marketing strategies like this can appeal to children and young people. </a:t>
            </a:r>
            <a:endParaRPr/>
          </a:p>
          <a:p>
            <a:pPr indent="0" lvl="0" marL="457200" rtl="0" algn="l">
              <a:spcBef>
                <a:spcPts val="1600"/>
              </a:spcBef>
              <a:spcAft>
                <a:spcPts val="1600"/>
              </a:spcAft>
              <a:buNone/>
            </a:pPr>
            <a:r>
              <a:t/>
            </a:r>
            <a:endParaRPr/>
          </a:p>
        </p:txBody>
      </p:sp>
      <p:pic>
        <p:nvPicPr>
          <p:cNvPr id="149" name="Google Shape;149;p19"/>
          <p:cNvPicPr preferRelativeResize="0"/>
          <p:nvPr/>
        </p:nvPicPr>
        <p:blipFill>
          <a:blip r:embed="rId3">
            <a:alphaModFix/>
          </a:blip>
          <a:stretch>
            <a:fillRect/>
          </a:stretch>
        </p:blipFill>
        <p:spPr>
          <a:xfrm>
            <a:off x="6131750" y="1561525"/>
            <a:ext cx="2571750" cy="17526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0"/>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has IDT been affected?</a:t>
            </a:r>
            <a:endParaRPr/>
          </a:p>
        </p:txBody>
      </p:sp>
      <p:sp>
        <p:nvSpPr>
          <p:cNvPr id="155" name="Google Shape;155;p20"/>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Gamification strategies have been shown to boost motivation and a learners self-regulation.</a:t>
            </a:r>
            <a:endParaRPr/>
          </a:p>
          <a:p>
            <a:pPr indent="-342900" lvl="0" marL="457200" rtl="0" algn="l">
              <a:spcBef>
                <a:spcPts val="0"/>
              </a:spcBef>
              <a:spcAft>
                <a:spcPts val="0"/>
              </a:spcAft>
              <a:buSzPts val="1800"/>
              <a:buChar char="●"/>
            </a:pPr>
            <a:r>
              <a:rPr lang="en"/>
              <a:t>Game elements are also found as more “entertaining” than a strict lecture style of ID and can keep an attention span for longer. </a:t>
            </a:r>
            <a:endParaRPr/>
          </a:p>
          <a:p>
            <a:pPr indent="-342900" lvl="0" marL="457200" rtl="0" algn="l">
              <a:spcBef>
                <a:spcPts val="0"/>
              </a:spcBef>
              <a:spcAft>
                <a:spcPts val="0"/>
              </a:spcAft>
              <a:buSzPts val="1800"/>
              <a:buChar char="●"/>
            </a:pPr>
            <a:r>
              <a:rPr lang="en"/>
              <a:t>Studies have been done in K-12 classrooms, and into higher education. </a:t>
            </a:r>
            <a:endParaRPr/>
          </a:p>
          <a:p>
            <a:pPr indent="-317500" lvl="1" marL="914400" rtl="0" algn="l">
              <a:spcBef>
                <a:spcPts val="0"/>
              </a:spcBef>
              <a:spcAft>
                <a:spcPts val="0"/>
              </a:spcAft>
              <a:buSzPts val="1400"/>
              <a:buChar char="○"/>
            </a:pPr>
            <a:r>
              <a:rPr lang="en"/>
              <a:t>Think back to the interactive activity in class where we went onto the K-12 open resources link and found mainly games and fun interactives for students to study.</a:t>
            </a:r>
            <a:endParaRPr/>
          </a:p>
          <a:p>
            <a:pPr indent="-342900" lvl="0" marL="457200" rtl="0" algn="l">
              <a:lnSpc>
                <a:spcPct val="100000"/>
              </a:lnSpc>
              <a:spcBef>
                <a:spcPts val="0"/>
              </a:spcBef>
              <a:spcAft>
                <a:spcPts val="0"/>
              </a:spcAft>
              <a:buSzPts val="1800"/>
              <a:buChar char="●"/>
            </a:pPr>
            <a:r>
              <a:rPr lang="en"/>
              <a:t>The Self-Determination Theory (Ryan and Deci, 2000) is how gamification should be designed and utilized by using relatedness, competence, and autonomy to increase a learner's motivation–both intrinsic and extrinsic. </a:t>
            </a:r>
            <a:endParaRPr/>
          </a:p>
          <a:p>
            <a:pPr indent="0" lvl="0" marL="457200" rtl="0" algn="l">
              <a:lnSpc>
                <a:spcPct val="100000"/>
              </a:lnSpc>
              <a:spcBef>
                <a:spcPts val="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Has Gamification been affected by another trend?</a:t>
            </a:r>
            <a:endParaRPr/>
          </a:p>
        </p:txBody>
      </p:sp>
      <p:sp>
        <p:nvSpPr>
          <p:cNvPr id="161" name="Google Shape;161;p21"/>
          <p:cNvSpPr txBox="1"/>
          <p:nvPr>
            <p:ph idx="1" type="body"/>
          </p:nvPr>
        </p:nvSpPr>
        <p:spPr>
          <a:xfrm>
            <a:off x="311700" y="1779200"/>
            <a:ext cx="8520600" cy="27897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Gamification has been affected by the rising trend of social media. </a:t>
            </a:r>
            <a:endParaRPr/>
          </a:p>
          <a:p>
            <a:pPr indent="-317500" lvl="1" marL="914400" rtl="0" algn="l">
              <a:spcBef>
                <a:spcPts val="0"/>
              </a:spcBef>
              <a:spcAft>
                <a:spcPts val="0"/>
              </a:spcAft>
              <a:buSzPts val="1400"/>
              <a:buChar char="○"/>
            </a:pPr>
            <a:r>
              <a:rPr lang="en"/>
              <a:t>I believe that these two trends, couples together, could reap many benefits in interaction and self-regulation. </a:t>
            </a:r>
            <a:endParaRPr/>
          </a:p>
          <a:p>
            <a:pPr indent="-317500" lvl="1" marL="914400" rtl="0" algn="l">
              <a:spcBef>
                <a:spcPts val="0"/>
              </a:spcBef>
              <a:spcAft>
                <a:spcPts val="0"/>
              </a:spcAft>
              <a:buSzPts val="1400"/>
              <a:buChar char="○"/>
            </a:pPr>
            <a:r>
              <a:rPr lang="en"/>
              <a:t>Take Yellowdig, for example. The social medium for sharing information and expanding upon knowledge uses gamification with the points system. It is a goal for each of us each week to reach a certain number on that point scale which in turn raises our motivation to become conversant on the social medium platform and leads to more interaction.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